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57" r:id="rId5"/>
    <p:sldId id="273" r:id="rId6"/>
    <p:sldId id="259" r:id="rId7"/>
    <p:sldId id="262" r:id="rId8"/>
    <p:sldId id="265" r:id="rId9"/>
    <p:sldId id="263" r:id="rId10"/>
    <p:sldId id="271" r:id="rId11"/>
    <p:sldId id="264" r:id="rId12"/>
    <p:sldId id="266" r:id="rId13"/>
    <p:sldId id="267" r:id="rId14"/>
    <p:sldId id="268" r:id="rId15"/>
    <p:sldId id="272" r:id="rId16"/>
    <p:sldId id="269" r:id="rId17"/>
    <p:sldId id="270" r:id="rId18"/>
    <p:sldId id="274"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67DF91C-DFB3-41C6-8315-0D37BD6391FA}"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75158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67DF91C-DFB3-41C6-8315-0D37BD6391FA}"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3823375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67DF91C-DFB3-41C6-8315-0D37BD6391FA}"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1577207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67DF91C-DFB3-41C6-8315-0D37BD6391FA}"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27988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7DF91C-DFB3-41C6-8315-0D37BD6391FA}" type="datetimeFigureOut">
              <a:rPr lang="en-IN" smtClean="0"/>
              <a:t>18-10-2023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81576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67DF91C-DFB3-41C6-8315-0D37BD6391FA}"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3400364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67DF91C-DFB3-41C6-8315-0D37BD6391FA}" type="datetimeFigureOut">
              <a:rPr lang="en-IN" smtClean="0"/>
              <a:t>18-10-2023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453746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67DF91C-DFB3-41C6-8315-0D37BD6391FA}" type="datetimeFigureOut">
              <a:rPr lang="en-IN" smtClean="0"/>
              <a:t>18-10-2023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97164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DF91C-DFB3-41C6-8315-0D37BD6391FA}" type="datetimeFigureOut">
              <a:rPr lang="en-IN" smtClean="0"/>
              <a:t>18-10-2023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30189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7DF91C-DFB3-41C6-8315-0D37BD6391FA}"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289615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7DF91C-DFB3-41C6-8315-0D37BD6391FA}" type="datetimeFigureOut">
              <a:rPr lang="en-IN" smtClean="0"/>
              <a:t>18-10-2023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2ABD27-5A13-44E7-A65D-97646D107669}" type="slidenum">
              <a:rPr lang="en-IN" smtClean="0"/>
              <a:t>‹#›</a:t>
            </a:fld>
            <a:endParaRPr lang="en-IN"/>
          </a:p>
        </p:txBody>
      </p:sp>
    </p:spTree>
    <p:extLst>
      <p:ext uri="{BB962C8B-B14F-4D97-AF65-F5344CB8AC3E}">
        <p14:creationId xmlns:p14="http://schemas.microsoft.com/office/powerpoint/2010/main" val="353314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DF91C-DFB3-41C6-8315-0D37BD6391FA}" type="datetimeFigureOut">
              <a:rPr lang="en-IN" smtClean="0"/>
              <a:t>18-10-2023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ABD27-5A13-44E7-A65D-97646D107669}" type="slidenum">
              <a:rPr lang="en-IN" smtClean="0"/>
              <a:t>‹#›</a:t>
            </a:fld>
            <a:endParaRPr lang="en-IN"/>
          </a:p>
        </p:txBody>
      </p:sp>
    </p:spTree>
    <p:extLst>
      <p:ext uri="{BB962C8B-B14F-4D97-AF65-F5344CB8AC3E}">
        <p14:creationId xmlns:p14="http://schemas.microsoft.com/office/powerpoint/2010/main" val="661189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73BBEEF-B456-4A39-B44B-5A53E698A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eedling growing on a tree trunk">
            <a:extLst>
              <a:ext uri="{FF2B5EF4-FFF2-40B4-BE49-F238E27FC236}">
                <a16:creationId xmlns:a16="http://schemas.microsoft.com/office/drawing/2014/main" id="{A072D578-E2F9-B246-AA2A-D7F94DEFA530}"/>
              </a:ext>
            </a:extLst>
          </p:cNvPr>
          <p:cNvPicPr>
            <a:picLocks noChangeAspect="1"/>
          </p:cNvPicPr>
          <p:nvPr/>
        </p:nvPicPr>
        <p:blipFill rotWithShape="1">
          <a:blip r:embed="rId2"/>
          <a:srcRect l="28552" r="26281" b="-1"/>
          <a:stretch/>
        </p:blipFill>
        <p:spPr>
          <a:xfrm>
            <a:off x="20" y="10"/>
            <a:ext cx="4571980" cy="6857990"/>
          </a:xfrm>
          <a:prstGeom prst="rect">
            <a:avLst/>
          </a:prstGeom>
        </p:spPr>
      </p:pic>
      <p:sp useBgFill="1">
        <p:nvSpPr>
          <p:cNvPr id="11" name="Rectangle 1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2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105681" y="771099"/>
            <a:ext cx="3493582" cy="3630304"/>
          </a:xfrm>
        </p:spPr>
        <p:txBody>
          <a:bodyPr anchor="t">
            <a:normAutofit/>
          </a:bodyPr>
          <a:lstStyle/>
          <a:p>
            <a:pPr algn="l"/>
            <a:r>
              <a:rPr lang="en-IN" sz="4200" b="1">
                <a:latin typeface="Times New Roman" panose="02020603050405020304" pitchFamily="18" charset="0"/>
                <a:cs typeface="Times New Roman" panose="02020603050405020304" pitchFamily="18" charset="0"/>
              </a:rPr>
              <a:t>Plant Disease Classification</a:t>
            </a:r>
          </a:p>
        </p:txBody>
      </p:sp>
      <p:sp useBgFill="1">
        <p:nvSpPr>
          <p:cNvPr id="13" name="Rectangle 1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5143500"/>
            <a:ext cx="4572000" cy="1714500"/>
          </a:xfrm>
          <a:prstGeom prst="rect">
            <a:avLst/>
          </a:prstGeom>
          <a:ln>
            <a:noFill/>
          </a:ln>
          <a:effectLst>
            <a:outerShdw blurRad="342900" dist="127000" dir="2400000" sx="90000" sy="90000" algn="t" rotWithShape="0">
              <a:srgbClr val="00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5105681" y="5410485"/>
            <a:ext cx="3493582" cy="1180531"/>
          </a:xfrm>
        </p:spPr>
        <p:txBody>
          <a:bodyPr anchor="ctr">
            <a:normAutofit/>
          </a:bodyPr>
          <a:lstStyle/>
          <a:p>
            <a:pPr algn="l"/>
            <a:endParaRPr lang="en-IN" b="1" dirty="0"/>
          </a:p>
        </p:txBody>
      </p:sp>
    </p:spTree>
    <p:extLst>
      <p:ext uri="{BB962C8B-B14F-4D97-AF65-F5344CB8AC3E}">
        <p14:creationId xmlns:p14="http://schemas.microsoft.com/office/powerpoint/2010/main" val="367510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nodePh="1">
                                  <p:stCondLst>
                                    <p:cond delay="1500"/>
                                  </p:stCondLst>
                                  <p:endCondLst>
                                    <p:cond evt="begin" delay="0">
                                      <p:tn val="8"/>
                                    </p:cond>
                                  </p:end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0" y="601744"/>
            <a:ext cx="5086350" cy="1338696"/>
          </a:xfrm>
        </p:spPr>
        <p:txBody>
          <a:bodyPr>
            <a:normAutofit/>
          </a:bodyPr>
          <a:lstStyle/>
          <a:p>
            <a:pPr>
              <a:lnSpc>
                <a:spcPct val="90000"/>
              </a:lnSpc>
            </a:pPr>
            <a:r>
              <a:rPr lang="en-IN" sz="3100" b="1"/>
              <a:t>Why are we using activation function in neural network?</a:t>
            </a:r>
          </a:p>
        </p:txBody>
      </p:sp>
      <p:pic>
        <p:nvPicPr>
          <p:cNvPr id="19" name="Picture 18" descr="Human brain nerve cells">
            <a:extLst>
              <a:ext uri="{FF2B5EF4-FFF2-40B4-BE49-F238E27FC236}">
                <a16:creationId xmlns:a16="http://schemas.microsoft.com/office/drawing/2014/main" id="{0C808174-4393-25A3-A1DB-2A42A65A6109}"/>
              </a:ext>
            </a:extLst>
          </p:cNvPr>
          <p:cNvPicPr>
            <a:picLocks noChangeAspect="1"/>
          </p:cNvPicPr>
          <p:nvPr/>
        </p:nvPicPr>
        <p:blipFill rotWithShape="1">
          <a:blip r:embed="rId2"/>
          <a:srcRect l="23619" r="45584"/>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0" y="2201958"/>
            <a:ext cx="5086350" cy="3900730"/>
          </a:xfrm>
        </p:spPr>
        <p:txBody>
          <a:bodyPr anchor="t">
            <a:normAutofit/>
          </a:bodyPr>
          <a:lstStyle/>
          <a:p>
            <a:r>
              <a:rPr lang="en-IN" sz="1700"/>
              <a:t>An activation function introduces non-linearity into the neural network. Without non-linearity, the neural network would be limited to learning linear relationships between its inputs and outputs, which would severely limit its capacity to model complex data.</a:t>
            </a:r>
          </a:p>
        </p:txBody>
      </p:sp>
    </p:spTree>
    <p:extLst>
      <p:ext uri="{BB962C8B-B14F-4D97-AF65-F5344CB8AC3E}">
        <p14:creationId xmlns:p14="http://schemas.microsoft.com/office/powerpoint/2010/main" val="2844622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pointing on a map">
            <a:extLst>
              <a:ext uri="{FF2B5EF4-FFF2-40B4-BE49-F238E27FC236}">
                <a16:creationId xmlns:a16="http://schemas.microsoft.com/office/drawing/2014/main" id="{1AC11D93-195D-F271-3A47-EE63CC8E5EFE}"/>
              </a:ext>
            </a:extLst>
          </p:cNvPr>
          <p:cNvPicPr>
            <a:picLocks noChangeAspect="1"/>
          </p:cNvPicPr>
          <p:nvPr/>
        </p:nvPicPr>
        <p:blipFill rotWithShape="1">
          <a:blip r:embed="rId2"/>
          <a:srcRect l="21970" r="33581" b="-1"/>
          <a:stretch/>
        </p:blipFill>
        <p:spPr>
          <a:xfrm>
            <a:off x="4577270" y="10"/>
            <a:ext cx="4566728"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328512"/>
            <a:ext cx="3583791" cy="1628970"/>
          </a:xfrm>
        </p:spPr>
        <p:txBody>
          <a:bodyPr anchor="ctr">
            <a:normAutofit/>
          </a:bodyPr>
          <a:lstStyle/>
          <a:p>
            <a:r>
              <a:rPr lang="en-IN" sz="3500" b="1"/>
              <a:t>Second Layer</a:t>
            </a:r>
          </a:p>
        </p:txBody>
      </p:sp>
      <p:sp>
        <p:nvSpPr>
          <p:cNvPr id="3" name="Content Placeholder 2"/>
          <p:cNvSpPr>
            <a:spLocks noGrp="1"/>
          </p:cNvSpPr>
          <p:nvPr>
            <p:ph idx="1"/>
          </p:nvPr>
        </p:nvSpPr>
        <p:spPr>
          <a:xfrm>
            <a:off x="571350" y="2884929"/>
            <a:ext cx="3494817" cy="3374137"/>
          </a:xfrm>
        </p:spPr>
        <p:txBody>
          <a:bodyPr anchor="ctr">
            <a:normAutofit/>
          </a:bodyPr>
          <a:lstStyle/>
          <a:p>
            <a:pPr>
              <a:lnSpc>
                <a:spcPct val="90000"/>
              </a:lnSpc>
            </a:pPr>
            <a:r>
              <a:rPr lang="en-IN" sz="1400"/>
              <a:t>Max-Pooling Layer: After convolution, a max-pooling layer is applied. This layer reduces the spatial dimensions of the feature maps by taking the maximum value within a 2x2 window, with a stride of 2. The utilization of a stride helps reduce the spatial size of the feature map. By doing so, it reduces the computational complexity of the neural network, making it more efficient. </a:t>
            </a:r>
          </a:p>
          <a:p>
            <a:pPr>
              <a:lnSpc>
                <a:spcPct val="90000"/>
              </a:lnSpc>
            </a:pPr>
            <a:r>
              <a:rPr lang="en-IN" sz="1400"/>
              <a:t>So max-pooling helps in reducing computational complexity and retaining important features.</a:t>
            </a:r>
          </a:p>
          <a:p>
            <a:pPr>
              <a:lnSpc>
                <a:spcPct val="90000"/>
              </a:lnSpc>
            </a:pPr>
            <a:endParaRPr lang="en-IN" sz="1400"/>
          </a:p>
        </p:txBody>
      </p:sp>
    </p:spTree>
    <p:extLst>
      <p:ext uri="{BB962C8B-B14F-4D97-AF65-F5344CB8AC3E}">
        <p14:creationId xmlns:p14="http://schemas.microsoft.com/office/powerpoint/2010/main" val="30796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01417" y="1138036"/>
            <a:ext cx="4083287" cy="1402470"/>
          </a:xfrm>
        </p:spPr>
        <p:txBody>
          <a:bodyPr anchor="t">
            <a:normAutofit/>
          </a:bodyPr>
          <a:lstStyle/>
          <a:p>
            <a:r>
              <a:rPr lang="en-IN" sz="2800" b="1"/>
              <a:t>Third layer</a:t>
            </a:r>
          </a:p>
        </p:txBody>
      </p:sp>
      <p:pic>
        <p:nvPicPr>
          <p:cNvPr id="5" name="Picture 4" descr="Stars with abstract patterns">
            <a:extLst>
              <a:ext uri="{FF2B5EF4-FFF2-40B4-BE49-F238E27FC236}">
                <a16:creationId xmlns:a16="http://schemas.microsoft.com/office/drawing/2014/main" id="{FF158C67-25D2-58C4-4FFA-C6F5A62AEE7A}"/>
              </a:ext>
            </a:extLst>
          </p:cNvPr>
          <p:cNvPicPr>
            <a:picLocks noChangeAspect="1"/>
          </p:cNvPicPr>
          <p:nvPr/>
        </p:nvPicPr>
        <p:blipFill rotWithShape="1">
          <a:blip r:embed="rId2"/>
          <a:srcRect l="11272" r="57040"/>
          <a:stretch/>
        </p:blipFill>
        <p:spPr>
          <a:xfrm>
            <a:off x="20" y="10"/>
            <a:ext cx="3863363"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01417" y="2551176"/>
            <a:ext cx="4083287" cy="3591207"/>
          </a:xfrm>
        </p:spPr>
        <p:txBody>
          <a:bodyPr>
            <a:normAutofit/>
          </a:bodyPr>
          <a:lstStyle/>
          <a:p>
            <a:r>
              <a:rPr lang="en-IN" sz="1700"/>
              <a:t>First Fully Connected Layer: The next layer is a fully connected layer. It reshapes the flattened feature maps from the previous layers and connects them to 64 neurons. The output of this layer is then passed through a ReLU activation function.</a:t>
            </a:r>
          </a:p>
          <a:p>
            <a:endParaRPr lang="en-IN" sz="1700"/>
          </a:p>
        </p:txBody>
      </p:sp>
    </p:spTree>
    <p:extLst>
      <p:ext uri="{BB962C8B-B14F-4D97-AF65-F5344CB8AC3E}">
        <p14:creationId xmlns:p14="http://schemas.microsoft.com/office/powerpoint/2010/main" val="1191183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3266449" cy="1616203"/>
          </a:xfrm>
        </p:spPr>
        <p:txBody>
          <a:bodyPr anchor="b">
            <a:normAutofit/>
          </a:bodyPr>
          <a:lstStyle/>
          <a:p>
            <a:r>
              <a:rPr lang="en-IN" sz="2800" b="1"/>
              <a:t>Fourth layer</a:t>
            </a:r>
          </a:p>
        </p:txBody>
      </p:sp>
      <p:sp>
        <p:nvSpPr>
          <p:cNvPr id="3" name="Content Placeholder 2"/>
          <p:cNvSpPr>
            <a:spLocks noGrp="1"/>
          </p:cNvSpPr>
          <p:nvPr>
            <p:ph idx="1"/>
          </p:nvPr>
        </p:nvSpPr>
        <p:spPr>
          <a:xfrm>
            <a:off x="657519" y="2533476"/>
            <a:ext cx="3266448" cy="3447832"/>
          </a:xfrm>
        </p:spPr>
        <p:txBody>
          <a:bodyPr anchor="t">
            <a:normAutofit/>
          </a:bodyPr>
          <a:lstStyle/>
          <a:p>
            <a:r>
              <a:rPr lang="en-IN" sz="1700"/>
              <a:t>Second Fully Connected Layer (Output Layer): The final layer is another fully connected layer. It takes the 64-dimensional output from the previous layer and produces the final classification output</a:t>
            </a:r>
          </a:p>
          <a:p>
            <a:endParaRPr lang="en-IN" sz="1700"/>
          </a:p>
          <a:p>
            <a:endParaRPr lang="en-IN" sz="1700"/>
          </a:p>
        </p:txBody>
      </p:sp>
      <p:pic>
        <p:nvPicPr>
          <p:cNvPr id="5" name="Picture 4" descr="Cubes connected with a red line">
            <a:extLst>
              <a:ext uri="{FF2B5EF4-FFF2-40B4-BE49-F238E27FC236}">
                <a16:creationId xmlns:a16="http://schemas.microsoft.com/office/drawing/2014/main" id="{0FB29F3A-DA8C-979B-825A-3540F3A8561C}"/>
              </a:ext>
            </a:extLst>
          </p:cNvPr>
          <p:cNvPicPr>
            <a:picLocks noChangeAspect="1"/>
          </p:cNvPicPr>
          <p:nvPr/>
        </p:nvPicPr>
        <p:blipFill rotWithShape="1">
          <a:blip r:embed="rId2"/>
          <a:srcRect l="30048" r="18618" b="-1"/>
          <a:stretch/>
        </p:blipFill>
        <p:spPr>
          <a:xfrm>
            <a:off x="4572000" y="10"/>
            <a:ext cx="4571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2135" y="3792161"/>
            <a:ext cx="1559464" cy="4579735"/>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1580" y="-3760"/>
            <a:ext cx="1632418"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572000" y="5502302"/>
            <a:ext cx="4579735"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770169" y="2939627"/>
            <a:ext cx="2372181"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4197767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70"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8" name="Group 87">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74"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C1E4C43C-1C96-26C9-6138-0A5CDB507AE3}"/>
              </a:ext>
            </a:extLst>
          </p:cNvPr>
          <p:cNvPicPr>
            <a:picLocks noChangeAspect="1"/>
          </p:cNvPicPr>
          <p:nvPr/>
        </p:nvPicPr>
        <p:blipFill rotWithShape="1">
          <a:blip r:embed="rId2"/>
          <a:srcRect l="11701" r="46112" b="1"/>
          <a:stretch/>
        </p:blipFill>
        <p:spPr>
          <a:xfrm>
            <a:off x="5007769" y="1131369"/>
            <a:ext cx="3428952" cy="4571945"/>
          </a:xfrm>
          <a:prstGeom prst="rect">
            <a:avLst/>
          </a:prstGeom>
        </p:spPr>
      </p:pic>
      <p:grpSp>
        <p:nvGrpSpPr>
          <p:cNvPr id="90" name="Group 8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78" name="Freeform: Shape 77">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78">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79">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80">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81">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3" name="Freeform: Shape 82">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61238" y="819015"/>
            <a:ext cx="4126161" cy="2353362"/>
          </a:xfrm>
        </p:spPr>
        <p:txBody>
          <a:bodyPr anchor="b">
            <a:normAutofit/>
          </a:bodyPr>
          <a:lstStyle/>
          <a:p>
            <a:pPr algn="l"/>
            <a:r>
              <a:rPr lang="en-IN" sz="4200" b="1">
                <a:solidFill>
                  <a:schemeClr val="bg1"/>
                </a:solidFill>
              </a:rPr>
              <a:t>Step 4: Model Training</a:t>
            </a:r>
          </a:p>
        </p:txBody>
      </p:sp>
      <p:sp>
        <p:nvSpPr>
          <p:cNvPr id="3" name="Content Placeholder 2"/>
          <p:cNvSpPr>
            <a:spLocks noGrp="1"/>
          </p:cNvSpPr>
          <p:nvPr>
            <p:ph idx="1"/>
          </p:nvPr>
        </p:nvSpPr>
        <p:spPr>
          <a:xfrm>
            <a:off x="761238" y="3442089"/>
            <a:ext cx="4126161" cy="2573579"/>
          </a:xfrm>
        </p:spPr>
        <p:txBody>
          <a:bodyPr anchor="t">
            <a:normAutofit/>
          </a:bodyPr>
          <a:lstStyle/>
          <a:p>
            <a:pPr marL="0" indent="0">
              <a:lnSpc>
                <a:spcPct val="90000"/>
              </a:lnSpc>
              <a:buNone/>
            </a:pPr>
            <a:r>
              <a:rPr lang="en-IN" sz="1200">
                <a:solidFill>
                  <a:schemeClr val="bg1"/>
                </a:solidFill>
              </a:rPr>
              <a:t>The model is trained for a specified number of epochs. During each epoch, </a:t>
            </a:r>
            <a:r>
              <a:rPr lang="en-US" sz="1200" b="0" i="0">
                <a:solidFill>
                  <a:schemeClr val="bg1"/>
                </a:solidFill>
                <a:effectLst/>
                <a:latin typeface="Söhne"/>
              </a:rPr>
              <a:t>the model's parameters are updated to minimize the loss, gradually improving its performance on the training data. </a:t>
            </a:r>
            <a:r>
              <a:rPr lang="en-IN" sz="1200">
                <a:solidFill>
                  <a:schemeClr val="bg1"/>
                </a:solidFill>
              </a:rPr>
              <a:t>Here are the following steps:</a:t>
            </a:r>
          </a:p>
          <a:p>
            <a:pPr>
              <a:lnSpc>
                <a:spcPct val="90000"/>
              </a:lnSpc>
            </a:pPr>
            <a:r>
              <a:rPr lang="en-IN" sz="1200">
                <a:solidFill>
                  <a:schemeClr val="bg1"/>
                </a:solidFill>
              </a:rPr>
              <a:t>Calculates the loss function (Why are we using loss function? To minimize the difference between predicted class and actual class) . Here we use cross entropy loss function.</a:t>
            </a:r>
          </a:p>
          <a:p>
            <a:pPr>
              <a:lnSpc>
                <a:spcPct val="90000"/>
              </a:lnSpc>
            </a:pPr>
            <a:r>
              <a:rPr lang="en-IN" sz="1200">
                <a:solidFill>
                  <a:schemeClr val="bg1"/>
                </a:solidFill>
              </a:rPr>
              <a:t>Use RMSprop optimizer for updating the model parameter to improve its performance. (Why are we using optimizer? To adjust the learning rates for model parameter based on their gradients)</a:t>
            </a:r>
          </a:p>
          <a:p>
            <a:pPr marL="0" indent="0">
              <a:lnSpc>
                <a:spcPct val="90000"/>
              </a:lnSpc>
              <a:buNone/>
            </a:pPr>
            <a:endParaRPr lang="en-IN" sz="1200">
              <a:solidFill>
                <a:schemeClr val="bg1"/>
              </a:solidFill>
            </a:endParaRPr>
          </a:p>
          <a:p>
            <a:pPr>
              <a:lnSpc>
                <a:spcPct val="90000"/>
              </a:lnSpc>
            </a:pPr>
            <a:endParaRPr lang="en-IN" sz="1200">
              <a:solidFill>
                <a:schemeClr val="bg1"/>
              </a:solidFill>
            </a:endParaRPr>
          </a:p>
        </p:txBody>
      </p:sp>
    </p:spTree>
    <p:extLst>
      <p:ext uri="{BB962C8B-B14F-4D97-AF65-F5344CB8AC3E}">
        <p14:creationId xmlns:p14="http://schemas.microsoft.com/office/powerpoint/2010/main" val="3221039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28"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Group 4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C94F4A0-859D-499A-FCEE-6ADAED378CD8}"/>
              </a:ext>
            </a:extLst>
          </p:cNvPr>
          <p:cNvSpPr>
            <a:spLocks noGrp="1"/>
          </p:cNvSpPr>
          <p:nvPr>
            <p:ph type="title"/>
          </p:nvPr>
        </p:nvSpPr>
        <p:spPr>
          <a:xfrm>
            <a:off x="589788" y="841248"/>
            <a:ext cx="3847200" cy="5340097"/>
          </a:xfrm>
        </p:spPr>
        <p:txBody>
          <a:bodyPr anchor="ctr">
            <a:normAutofit/>
          </a:bodyPr>
          <a:lstStyle/>
          <a:p>
            <a:pPr algn="l"/>
            <a:r>
              <a:rPr lang="en-IN" sz="4200" b="1">
                <a:solidFill>
                  <a:schemeClr val="bg1"/>
                </a:solidFill>
              </a:rPr>
              <a:t>Step 4: Model Training</a:t>
            </a:r>
            <a:endParaRPr lang="en-US" sz="4200">
              <a:solidFill>
                <a:schemeClr val="bg1"/>
              </a:solidFill>
            </a:endParaRPr>
          </a:p>
        </p:txBody>
      </p:sp>
      <p:sp>
        <p:nvSpPr>
          <p:cNvPr id="3" name="Content Placeholder 2">
            <a:extLst>
              <a:ext uri="{FF2B5EF4-FFF2-40B4-BE49-F238E27FC236}">
                <a16:creationId xmlns:a16="http://schemas.microsoft.com/office/drawing/2014/main" id="{A507D78A-AC30-6CC7-3294-4E76DDFE9BF0}"/>
              </a:ext>
            </a:extLst>
          </p:cNvPr>
          <p:cNvSpPr>
            <a:spLocks noGrp="1"/>
          </p:cNvSpPr>
          <p:nvPr>
            <p:ph idx="1"/>
          </p:nvPr>
        </p:nvSpPr>
        <p:spPr>
          <a:xfrm>
            <a:off x="4848307" y="841247"/>
            <a:ext cx="3363402" cy="5340097"/>
          </a:xfrm>
        </p:spPr>
        <p:txBody>
          <a:bodyPr anchor="ctr">
            <a:normAutofit/>
          </a:bodyPr>
          <a:lstStyle/>
          <a:p>
            <a:r>
              <a:rPr lang="en-US" sz="1600" b="0" i="0">
                <a:solidFill>
                  <a:schemeClr val="tx2"/>
                </a:solidFill>
                <a:effectLst/>
                <a:latin typeface="Söhne"/>
              </a:rPr>
              <a:t>During each epoch, the model's parameters are updated to minimize the loss, gradually improving its performance on the training data.</a:t>
            </a:r>
          </a:p>
          <a:p>
            <a:r>
              <a:rPr lang="en-US" sz="1600" i="0">
                <a:solidFill>
                  <a:schemeClr val="tx2"/>
                </a:solidFill>
                <a:effectLst/>
                <a:latin typeface="Söhne"/>
              </a:rPr>
              <a:t>After processing all batches in an epoch, the average training loss for that epoch is shown.</a:t>
            </a:r>
            <a:endParaRPr lang="en-US" sz="1600">
              <a:solidFill>
                <a:schemeClr val="tx2"/>
              </a:solidFill>
            </a:endParaRPr>
          </a:p>
        </p:txBody>
      </p:sp>
    </p:spTree>
    <p:extLst>
      <p:ext uri="{BB962C8B-B14F-4D97-AF65-F5344CB8AC3E}">
        <p14:creationId xmlns:p14="http://schemas.microsoft.com/office/powerpoint/2010/main" val="115182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0" y="601744"/>
            <a:ext cx="5086350" cy="1338696"/>
          </a:xfrm>
        </p:spPr>
        <p:txBody>
          <a:bodyPr>
            <a:normAutofit/>
          </a:bodyPr>
          <a:lstStyle/>
          <a:p>
            <a:pPr>
              <a:lnSpc>
                <a:spcPct val="90000"/>
              </a:lnSpc>
            </a:pPr>
            <a:r>
              <a:rPr lang="en-IN" b="1"/>
              <a:t>Step 5: Model Evaluation</a:t>
            </a:r>
          </a:p>
        </p:txBody>
      </p:sp>
      <p:pic>
        <p:nvPicPr>
          <p:cNvPr id="29" name="Picture 28" descr="Person watching empty phone">
            <a:extLst>
              <a:ext uri="{FF2B5EF4-FFF2-40B4-BE49-F238E27FC236}">
                <a16:creationId xmlns:a16="http://schemas.microsoft.com/office/drawing/2014/main" id="{9E057386-66B6-BD71-EDFA-D649975339CA}"/>
              </a:ext>
            </a:extLst>
          </p:cNvPr>
          <p:cNvPicPr>
            <a:picLocks noChangeAspect="1"/>
          </p:cNvPicPr>
          <p:nvPr/>
        </p:nvPicPr>
        <p:blipFill rotWithShape="1">
          <a:blip r:embed="rId2"/>
          <a:srcRect l="51875" r="20716" b="-1"/>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0" y="2201958"/>
            <a:ext cx="5086350" cy="3900730"/>
          </a:xfrm>
        </p:spPr>
        <p:txBody>
          <a:bodyPr anchor="t">
            <a:normAutofit/>
          </a:bodyPr>
          <a:lstStyle/>
          <a:p>
            <a:r>
              <a:rPr lang="en-IN" sz="1700"/>
              <a:t>It assesses the model's performance on validation data, providing an accuracy metric that quantifies how well the trained model is able to classify images from the validation dataset. </a:t>
            </a:r>
          </a:p>
          <a:p>
            <a:r>
              <a:rPr lang="en-IN" sz="1700"/>
              <a:t>Also, it helps to gauge the model's effectiveness and generalization capabilities.</a:t>
            </a:r>
          </a:p>
          <a:p>
            <a:pPr marL="0" indent="0">
              <a:buNone/>
            </a:pPr>
            <a:r>
              <a:rPr lang="en-IN" sz="1700"/>
              <a:t>                   </a:t>
            </a:r>
          </a:p>
          <a:p>
            <a:pPr marL="0" indent="0">
              <a:buNone/>
            </a:pPr>
            <a:endParaRPr lang="en-IN" sz="1700"/>
          </a:p>
          <a:p>
            <a:pPr marL="0" indent="0">
              <a:buNone/>
            </a:pPr>
            <a:endParaRPr lang="en-IN" sz="1700"/>
          </a:p>
          <a:p>
            <a:pPr marL="0" indent="0">
              <a:buNone/>
            </a:pPr>
            <a:endParaRPr lang="en-IN" sz="1700"/>
          </a:p>
          <a:p>
            <a:pPr marL="0" indent="0">
              <a:buNone/>
            </a:pPr>
            <a:endParaRPr lang="en-IN" sz="1700"/>
          </a:p>
          <a:p>
            <a:pPr marL="0" indent="0">
              <a:buNone/>
            </a:pPr>
            <a:endParaRPr lang="en-IN" sz="1700"/>
          </a:p>
          <a:p>
            <a:pPr marL="0" indent="0">
              <a:buNone/>
            </a:pPr>
            <a:endParaRPr lang="en-IN" sz="1700"/>
          </a:p>
          <a:p>
            <a:pPr marL="0" indent="0">
              <a:buNone/>
            </a:pPr>
            <a:endParaRPr lang="en-IN" sz="1700"/>
          </a:p>
          <a:p>
            <a:pPr marL="0" indent="0">
              <a:buNone/>
            </a:pPr>
            <a:endParaRPr lang="en-IN" sz="1700"/>
          </a:p>
          <a:p>
            <a:pPr marL="0" indent="0">
              <a:buNone/>
            </a:pPr>
            <a:endParaRPr lang="en-IN" sz="1700"/>
          </a:p>
        </p:txBody>
      </p:sp>
    </p:spTree>
    <p:extLst>
      <p:ext uri="{BB962C8B-B14F-4D97-AF65-F5344CB8AC3E}">
        <p14:creationId xmlns:p14="http://schemas.microsoft.com/office/powerpoint/2010/main" val="94739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548176" cy="6858000"/>
            <a:chOff x="651279" y="598259"/>
            <a:chExt cx="10889442" cy="5680742"/>
          </a:xfrm>
        </p:grpSpPr>
        <p:sp>
          <p:nvSpPr>
            <p:cNvPr id="17"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21" name="Freeform: Shape 2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p:cNvSpPr>
            <a:spLocks noGrp="1"/>
          </p:cNvSpPr>
          <p:nvPr>
            <p:ph type="title"/>
          </p:nvPr>
        </p:nvSpPr>
        <p:spPr>
          <a:xfrm>
            <a:off x="759483" y="598260"/>
            <a:ext cx="3659250" cy="3026128"/>
          </a:xfrm>
        </p:spPr>
        <p:txBody>
          <a:bodyPr vert="horz" lIns="91440" tIns="45720" rIns="91440" bIns="45720" rtlCol="0" anchor="b">
            <a:normAutofit/>
          </a:bodyPr>
          <a:lstStyle/>
          <a:p>
            <a:pPr algn="l">
              <a:lnSpc>
                <a:spcPct val="90000"/>
              </a:lnSpc>
            </a:pPr>
            <a:r>
              <a:rPr lang="en-US" sz="4200" b="1">
                <a:solidFill>
                  <a:schemeClr val="bg1"/>
                </a:solidFill>
              </a:rPr>
              <a:t>Step 5: Model Evaluation</a:t>
            </a:r>
            <a:endParaRPr lang="en-US" sz="4200">
              <a:solidFill>
                <a:schemeClr val="bg1"/>
              </a:solidFill>
            </a:endParaRPr>
          </a:p>
        </p:txBody>
      </p:sp>
      <p:sp>
        <p:nvSpPr>
          <p:cNvPr id="3" name="Content Placeholder 2"/>
          <p:cNvSpPr>
            <a:spLocks noGrp="1"/>
          </p:cNvSpPr>
          <p:nvPr>
            <p:ph idx="1"/>
          </p:nvPr>
        </p:nvSpPr>
        <p:spPr>
          <a:xfrm>
            <a:off x="5094129" y="1024536"/>
            <a:ext cx="3567570" cy="4054715"/>
          </a:xfrm>
        </p:spPr>
        <p:txBody>
          <a:bodyPr>
            <a:normAutofit/>
          </a:bodyPr>
          <a:lstStyle/>
          <a:p>
            <a:pPr marL="147447" indent="-147447" defTabSz="393192"/>
            <a:r>
              <a:rPr lang="en-IN" sz="1600" kern="1200" dirty="0">
                <a:solidFill>
                  <a:schemeClr val="tx1"/>
                </a:solidFill>
                <a:latin typeface="+mn-lt"/>
                <a:ea typeface="+mn-ea"/>
                <a:cs typeface="+mn-cs"/>
              </a:rPr>
              <a:t>The accuracy is defined as follows : </a:t>
            </a:r>
          </a:p>
          <a:p>
            <a:pPr marL="0" indent="0" defTabSz="393192">
              <a:buNone/>
            </a:pPr>
            <a:r>
              <a:rPr lang="en-IN" sz="1600" kern="1200" dirty="0">
                <a:solidFill>
                  <a:schemeClr val="tx1"/>
                </a:solidFill>
                <a:latin typeface="+mn-lt"/>
                <a:ea typeface="+mn-ea"/>
                <a:cs typeface="+mn-cs"/>
              </a:rPr>
              <a:t>             Accuracy = Correct predictions</a:t>
            </a:r>
          </a:p>
          <a:p>
            <a:pPr marL="0" indent="0" defTabSz="393192">
              <a:buNone/>
            </a:pPr>
            <a:r>
              <a:rPr lang="en-IN" sz="1600" kern="1200" dirty="0">
                <a:solidFill>
                  <a:schemeClr val="tx1"/>
                </a:solidFill>
                <a:latin typeface="+mn-lt"/>
                <a:ea typeface="+mn-ea"/>
                <a:cs typeface="+mn-cs"/>
              </a:rPr>
              <a:t>                                    Total Predictions</a:t>
            </a:r>
          </a:p>
          <a:p>
            <a:pPr marL="147447" indent="-147447" defTabSz="393192"/>
            <a:r>
              <a:rPr lang="en-US" sz="1600" kern="1200" dirty="0">
                <a:solidFill>
                  <a:schemeClr val="tx1"/>
                </a:solidFill>
                <a:latin typeface="+mn-lt"/>
                <a:ea typeface="+mn-ea"/>
                <a:cs typeface="+mn-cs"/>
              </a:rPr>
              <a:t>Where correct predictions represents the number of correctly classified samples by the model during evaluation. </a:t>
            </a:r>
          </a:p>
          <a:p>
            <a:pPr marL="147447" indent="-147447" defTabSz="393192"/>
            <a:r>
              <a:rPr lang="en-US" sz="1600" kern="1200" dirty="0">
                <a:solidFill>
                  <a:schemeClr val="tx1"/>
                </a:solidFill>
                <a:latin typeface="+mn-lt"/>
                <a:ea typeface="+mn-ea"/>
                <a:cs typeface="+mn-cs"/>
              </a:rPr>
              <a:t>Where total predictions is the total number of samples in the validation dataset. </a:t>
            </a:r>
            <a:endParaRPr lang="en-IN" sz="1600" dirty="0"/>
          </a:p>
        </p:txBody>
      </p:sp>
      <p:cxnSp>
        <p:nvCxnSpPr>
          <p:cNvPr id="5" name="Straight Connector 4">
            <a:extLst>
              <a:ext uri="{FF2B5EF4-FFF2-40B4-BE49-F238E27FC236}">
                <a16:creationId xmlns:a16="http://schemas.microsoft.com/office/drawing/2014/main" id="{93550790-2E08-9A2C-4FFA-E7F8DC5E614C}"/>
              </a:ext>
            </a:extLst>
          </p:cNvPr>
          <p:cNvCxnSpPr>
            <a:cxnSpLocks/>
          </p:cNvCxnSpPr>
          <p:nvPr/>
        </p:nvCxnSpPr>
        <p:spPr>
          <a:xfrm>
            <a:off x="6837788" y="1628800"/>
            <a:ext cx="137349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900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0C08EDA0-D5F6-4481-BBA8-966D95EC42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9141714" cy="3490956"/>
            <a:chOff x="651279" y="598259"/>
            <a:chExt cx="10889442" cy="5680742"/>
          </a:xfrm>
        </p:grpSpPr>
        <p:sp>
          <p:nvSpPr>
            <p:cNvPr id="21" name="Color">
              <a:extLst>
                <a:ext uri="{FF2B5EF4-FFF2-40B4-BE49-F238E27FC236}">
                  <a16:creationId xmlns:a16="http://schemas.microsoft.com/office/drawing/2014/main" id="{CC23B4B4-906F-45F7-A1BD-F1DBF97EB4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a:extLst>
                <a:ext uri="{FF2B5EF4-FFF2-40B4-BE49-F238E27FC236}">
                  <a16:creationId xmlns:a16="http://schemas.microsoft.com/office/drawing/2014/main" id="{4CD72A2D-5584-4CC0-828C-F46BC4260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Bright modern kitchen">
            <a:extLst>
              <a:ext uri="{FF2B5EF4-FFF2-40B4-BE49-F238E27FC236}">
                <a16:creationId xmlns:a16="http://schemas.microsoft.com/office/drawing/2014/main" id="{4F548682-2B6D-11E5-9AF1-003C9313B6CC}"/>
              </a:ext>
            </a:extLst>
          </p:cNvPr>
          <p:cNvPicPr>
            <a:picLocks noChangeAspect="1"/>
          </p:cNvPicPr>
          <p:nvPr/>
        </p:nvPicPr>
        <p:blipFill rotWithShape="1">
          <a:blip r:embed="rId2"/>
          <a:srcRect l="33086" r="16823" b="1"/>
          <a:stretch/>
        </p:blipFill>
        <p:spPr>
          <a:xfrm>
            <a:off x="5102735" y="1065276"/>
            <a:ext cx="3547660" cy="4727448"/>
          </a:xfrm>
          <a:prstGeom prst="rect">
            <a:avLst/>
          </a:prstGeom>
        </p:spPr>
      </p:pic>
      <p:grpSp>
        <p:nvGrpSpPr>
          <p:cNvPr id="24" name="Group 23">
            <a:extLst>
              <a:ext uri="{FF2B5EF4-FFF2-40B4-BE49-F238E27FC236}">
                <a16:creationId xmlns:a16="http://schemas.microsoft.com/office/drawing/2014/main" id="{ED1D4DBC-180F-4364-A77A-427818EEA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7" cy="6858000"/>
            <a:chOff x="0" y="0"/>
            <a:chExt cx="12188952" cy="6858000"/>
          </a:xfrm>
        </p:grpSpPr>
        <p:sp>
          <p:nvSpPr>
            <p:cNvPr id="25" name="Freeform: Shape 24">
              <a:extLst>
                <a:ext uri="{FF2B5EF4-FFF2-40B4-BE49-F238E27FC236}">
                  <a16:creationId xmlns:a16="http://schemas.microsoft.com/office/drawing/2014/main" id="{E979919B-BEE8-434A-89DF-BE8E28142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9CD2586-0E0D-473F-B583-24719041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0BAE38B-57E3-40D2-B225-F815D1C8D5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F0F9843-D824-455E-9174-8418FDCE5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6B526B7-0747-48BB-BDD0-E9E358F098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7E5E2A43-EBD9-4E2B-8167-6EFCC3646E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4EE56EB6-9B75-4BB0-A6E5-071CDEFC2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55F41A0-F13F-BA53-02CF-4250F8E52CB0}"/>
              </a:ext>
            </a:extLst>
          </p:cNvPr>
          <p:cNvSpPr>
            <a:spLocks noGrp="1"/>
          </p:cNvSpPr>
          <p:nvPr>
            <p:ph type="title"/>
          </p:nvPr>
        </p:nvSpPr>
        <p:spPr>
          <a:xfrm>
            <a:off x="589788" y="841249"/>
            <a:ext cx="4269714" cy="2594302"/>
          </a:xfrm>
        </p:spPr>
        <p:txBody>
          <a:bodyPr anchor="b">
            <a:normAutofit/>
          </a:bodyPr>
          <a:lstStyle/>
          <a:p>
            <a:pPr algn="l"/>
            <a:r>
              <a:rPr lang="en-US" sz="4200">
                <a:solidFill>
                  <a:schemeClr val="bg1"/>
                </a:solidFill>
              </a:rPr>
              <a:t>Thank You</a:t>
            </a:r>
            <a:br>
              <a:rPr lang="en-US" sz="4200">
                <a:solidFill>
                  <a:schemeClr val="bg1"/>
                </a:solidFill>
              </a:rPr>
            </a:br>
            <a:endParaRPr lang="en-US" sz="4200">
              <a:solidFill>
                <a:schemeClr val="bg1"/>
              </a:solidFill>
            </a:endParaRPr>
          </a:p>
        </p:txBody>
      </p:sp>
      <p:sp>
        <p:nvSpPr>
          <p:cNvPr id="3" name="Content Placeholder 2">
            <a:extLst>
              <a:ext uri="{FF2B5EF4-FFF2-40B4-BE49-F238E27FC236}">
                <a16:creationId xmlns:a16="http://schemas.microsoft.com/office/drawing/2014/main" id="{3538327B-233A-8577-5FF3-E6169B570F0D}"/>
              </a:ext>
            </a:extLst>
          </p:cNvPr>
          <p:cNvSpPr>
            <a:spLocks noGrp="1"/>
          </p:cNvSpPr>
          <p:nvPr>
            <p:ph idx="1"/>
          </p:nvPr>
        </p:nvSpPr>
        <p:spPr>
          <a:xfrm>
            <a:off x="589787" y="3566810"/>
            <a:ext cx="4269715" cy="2651110"/>
          </a:xfrm>
        </p:spPr>
        <p:txBody>
          <a:bodyPr anchor="t">
            <a:normAutofit/>
          </a:bodyPr>
          <a:lstStyle/>
          <a:p>
            <a:pPr marL="0" indent="0">
              <a:buNone/>
            </a:pPr>
            <a:endParaRPr lang="en-US" sz="1600">
              <a:solidFill>
                <a:schemeClr val="tx2"/>
              </a:solidFill>
            </a:endParaRPr>
          </a:p>
          <a:p>
            <a:pPr marL="0" indent="0">
              <a:buNone/>
            </a:pPr>
            <a:endParaRPr lang="en-US" sz="1600">
              <a:solidFill>
                <a:schemeClr val="tx2"/>
              </a:solidFill>
            </a:endParaRPr>
          </a:p>
          <a:p>
            <a:pPr marL="0" indent="0">
              <a:buNone/>
            </a:pPr>
            <a:endParaRPr lang="en-US" sz="1600">
              <a:solidFill>
                <a:schemeClr val="tx2"/>
              </a:solidFill>
            </a:endParaRPr>
          </a:p>
        </p:txBody>
      </p:sp>
    </p:spTree>
    <p:extLst>
      <p:ext uri="{BB962C8B-B14F-4D97-AF65-F5344CB8AC3E}">
        <p14:creationId xmlns:p14="http://schemas.microsoft.com/office/powerpoint/2010/main" val="3084129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BE6A-3EC3-ECEE-4DD2-361D798A27A3}"/>
              </a:ext>
            </a:extLst>
          </p:cNvPr>
          <p:cNvSpPr>
            <a:spLocks noGrp="1"/>
          </p:cNvSpPr>
          <p:nvPr>
            <p:ph type="title"/>
          </p:nvPr>
        </p:nvSpPr>
        <p:spPr>
          <a:xfrm>
            <a:off x="6115050" y="1128094"/>
            <a:ext cx="2575635" cy="1508818"/>
          </a:xfrm>
        </p:spPr>
        <p:txBody>
          <a:bodyPr anchor="t">
            <a:noAutofit/>
          </a:bodyPr>
          <a:lstStyle/>
          <a:p>
            <a:r>
              <a:rPr lang="en-US" sz="3600" dirty="0"/>
              <a:t>Any queries?</a:t>
            </a:r>
          </a:p>
        </p:txBody>
      </p:sp>
      <p:pic>
        <p:nvPicPr>
          <p:cNvPr id="5" name="Picture 4" descr="Many question marks on black background">
            <a:extLst>
              <a:ext uri="{FF2B5EF4-FFF2-40B4-BE49-F238E27FC236}">
                <a16:creationId xmlns:a16="http://schemas.microsoft.com/office/drawing/2014/main" id="{1ED396C5-5A8C-1D6A-AA46-AA370B24C171}"/>
              </a:ext>
            </a:extLst>
          </p:cNvPr>
          <p:cNvPicPr>
            <a:picLocks noChangeAspect="1"/>
          </p:cNvPicPr>
          <p:nvPr/>
        </p:nvPicPr>
        <p:blipFill rotWithShape="1">
          <a:blip r:embed="rId2"/>
          <a:srcRect l="49482" r="2" b="2"/>
          <a:stretch/>
        </p:blipFill>
        <p:spPr>
          <a:xfrm>
            <a:off x="-7414" y="10"/>
            <a:ext cx="5679453" cy="6857990"/>
          </a:xfrm>
          <a:prstGeom prst="rect">
            <a:avLst/>
          </a:prstGeom>
        </p:spPr>
      </p:pic>
      <p:cxnSp>
        <p:nvCxnSpPr>
          <p:cNvPr id="9" name="Straight Connector 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2"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D06F9E-F10C-4974-1D01-D286252CC8A5}"/>
              </a:ext>
            </a:extLst>
          </p:cNvPr>
          <p:cNvSpPr>
            <a:spLocks noGrp="1"/>
          </p:cNvSpPr>
          <p:nvPr>
            <p:ph idx="1"/>
          </p:nvPr>
        </p:nvSpPr>
        <p:spPr>
          <a:xfrm>
            <a:off x="6115050" y="2543364"/>
            <a:ext cx="2575635" cy="3599019"/>
          </a:xfrm>
        </p:spPr>
        <p:txBody>
          <a:bodyPr>
            <a:normAutofit/>
          </a:bodyPr>
          <a:lstStyle/>
          <a:p>
            <a:endParaRPr lang="en-US" sz="1700" dirty="0"/>
          </a:p>
          <a:p>
            <a:endParaRPr lang="en-US" sz="1700" dirty="0"/>
          </a:p>
          <a:p>
            <a:pPr marL="0" indent="0">
              <a:buNone/>
            </a:pPr>
            <a:r>
              <a:rPr lang="en-US" dirty="0"/>
              <a:t> </a:t>
            </a:r>
          </a:p>
        </p:txBody>
      </p:sp>
    </p:spTree>
    <p:extLst>
      <p:ext uri="{BB962C8B-B14F-4D97-AF65-F5344CB8AC3E}">
        <p14:creationId xmlns:p14="http://schemas.microsoft.com/office/powerpoint/2010/main" val="926234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3938487" cy="1807305"/>
          </a:xfrm>
        </p:spPr>
        <p:txBody>
          <a:bodyPr>
            <a:normAutofit/>
          </a:bodyPr>
          <a:lstStyle/>
          <a:p>
            <a:r>
              <a:rPr lang="en-IN" b="1"/>
              <a:t>Objective</a:t>
            </a:r>
          </a:p>
        </p:txBody>
      </p:sp>
      <p:sp>
        <p:nvSpPr>
          <p:cNvPr id="3" name="Content Placeholder 2"/>
          <p:cNvSpPr>
            <a:spLocks noGrp="1"/>
          </p:cNvSpPr>
          <p:nvPr>
            <p:ph idx="1"/>
          </p:nvPr>
        </p:nvSpPr>
        <p:spPr>
          <a:xfrm>
            <a:off x="628650" y="2333297"/>
            <a:ext cx="3464715" cy="3843666"/>
          </a:xfrm>
        </p:spPr>
        <p:txBody>
          <a:bodyPr>
            <a:normAutofit/>
          </a:bodyPr>
          <a:lstStyle/>
          <a:p>
            <a:r>
              <a:rPr lang="en-US" sz="1700"/>
              <a:t>The goal is to employ deep learning techniques for detecting diseases in cotton leaves through a binary classification approach, distinguishing between diseased and healthy leaves.</a:t>
            </a:r>
            <a:endParaRPr lang="en-IN" sz="1700"/>
          </a:p>
        </p:txBody>
      </p:sp>
      <p:pic>
        <p:nvPicPr>
          <p:cNvPr id="5" name="Picture 4" descr="Green leaf 3D art">
            <a:extLst>
              <a:ext uri="{FF2B5EF4-FFF2-40B4-BE49-F238E27FC236}">
                <a16:creationId xmlns:a16="http://schemas.microsoft.com/office/drawing/2014/main" id="{81B05CE9-FE66-093D-1D19-A5C3FFE5DC28}"/>
              </a:ext>
            </a:extLst>
          </p:cNvPr>
          <p:cNvPicPr>
            <a:picLocks noChangeAspect="1"/>
          </p:cNvPicPr>
          <p:nvPr/>
        </p:nvPicPr>
        <p:blipFill rotWithShape="1">
          <a:blip r:embed="rId2"/>
          <a:srcRect l="1457" r="85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0249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vert="horz" lIns="91440" tIns="45720" rIns="91440" bIns="45720" rtlCol="0" anchor="ctr">
            <a:normAutofit/>
          </a:bodyPr>
          <a:lstStyle/>
          <a:p>
            <a:pPr>
              <a:lnSpc>
                <a:spcPct val="90000"/>
              </a:lnSpc>
            </a:pPr>
            <a:br>
              <a:rPr lang="en-US" sz="2400" kern="1200">
                <a:solidFill>
                  <a:srgbClr val="FFFFFF"/>
                </a:solidFill>
                <a:latin typeface="+mj-lt"/>
                <a:ea typeface="+mj-ea"/>
                <a:cs typeface="+mj-cs"/>
              </a:rPr>
            </a:br>
            <a:r>
              <a:rPr lang="en-US" sz="2400" b="1" kern="1200">
                <a:solidFill>
                  <a:srgbClr val="FFFFFF"/>
                </a:solidFill>
                <a:latin typeface="+mj-lt"/>
                <a:ea typeface="+mj-ea"/>
                <a:cs typeface="+mj-cs"/>
              </a:rPr>
              <a:t>Methodology - Pipeline</a:t>
            </a:r>
            <a:br>
              <a:rPr lang="en-US" sz="2400" kern="1200">
                <a:solidFill>
                  <a:srgbClr val="FFFFFF"/>
                </a:solidFill>
                <a:latin typeface="+mj-lt"/>
                <a:ea typeface="+mj-ea"/>
                <a:cs typeface="+mj-cs"/>
              </a:rPr>
            </a:br>
            <a:endParaRPr lang="en-US" sz="24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0B6D6C3C-7EA2-AA3B-F88E-10C439DE9247}"/>
              </a:ext>
            </a:extLst>
          </p:cNvPr>
          <p:cNvPicPr>
            <a:picLocks noGrp="1" noChangeAspect="1"/>
          </p:cNvPicPr>
          <p:nvPr>
            <p:ph idx="1"/>
          </p:nvPr>
        </p:nvPicPr>
        <p:blipFill>
          <a:blip r:embed="rId2"/>
          <a:stretch>
            <a:fillRect/>
          </a:stretch>
        </p:blipFill>
        <p:spPr>
          <a:xfrm>
            <a:off x="3582987" y="1660615"/>
            <a:ext cx="5085525" cy="3534440"/>
          </a:xfrm>
          <a:prstGeom prst="rect">
            <a:avLst/>
          </a:prstGeom>
        </p:spPr>
      </p:pic>
    </p:spTree>
    <p:extLst>
      <p:ext uri="{BB962C8B-B14F-4D97-AF65-F5344CB8AC3E}">
        <p14:creationId xmlns:p14="http://schemas.microsoft.com/office/powerpoint/2010/main" val="67771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58792C8-CDC2-4839-86AD-5627A395A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C953C7FC-9A76-77DA-3C09-D3055D959E92}"/>
              </a:ext>
            </a:extLst>
          </p:cNvPr>
          <p:cNvPicPr>
            <a:picLocks noChangeAspect="1"/>
          </p:cNvPicPr>
          <p:nvPr/>
        </p:nvPicPr>
        <p:blipFill rotWithShape="1">
          <a:blip r:embed="rId2"/>
          <a:srcRect l="2736" r="14001" b="-1"/>
          <a:stretch/>
        </p:blipFill>
        <p:spPr>
          <a:xfrm>
            <a:off x="20" y="10"/>
            <a:ext cx="9143979" cy="6863813"/>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86247B4D-AF5F-47E0-A726-02F7414AC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0850" y="0"/>
            <a:ext cx="3113149"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63556" y="699248"/>
            <a:ext cx="2454603" cy="3466352"/>
          </a:xfrm>
        </p:spPr>
        <p:txBody>
          <a:bodyPr vert="horz" lIns="91440" tIns="45720" rIns="91440" bIns="45720" rtlCol="0" anchor="t">
            <a:normAutofit/>
          </a:bodyPr>
          <a:lstStyle/>
          <a:p>
            <a:pPr algn="l">
              <a:lnSpc>
                <a:spcPct val="90000"/>
              </a:lnSpc>
            </a:pPr>
            <a:r>
              <a:rPr lang="en-US" sz="3100" b="1"/>
              <a:t>Step 1: Data collection</a:t>
            </a:r>
          </a:p>
        </p:txBody>
      </p:sp>
      <p:sp useBgFill="1">
        <p:nvSpPr>
          <p:cNvPr id="13" name="Rectangle 1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0852" y="5486401"/>
            <a:ext cx="3113147" cy="1378037"/>
          </a:xfrm>
          <a:prstGeom prst="rect">
            <a:avLst/>
          </a:prstGeom>
          <a:ln>
            <a:noFill/>
          </a:ln>
          <a:effectLst>
            <a:outerShdw blurRad="254000" dist="25400" dir="14760000" sx="91000" sy="91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363556" y="2564905"/>
            <a:ext cx="2454602" cy="2299933"/>
          </a:xfrm>
        </p:spPr>
        <p:txBody>
          <a:bodyPr vert="horz" lIns="91440" tIns="45720" rIns="91440" bIns="45720" rtlCol="0" anchor="ctr">
            <a:noAutofit/>
          </a:bodyPr>
          <a:lstStyle/>
          <a:p>
            <a:pPr marL="0" indent="0">
              <a:lnSpc>
                <a:spcPct val="90000"/>
              </a:lnSpc>
              <a:spcBef>
                <a:spcPts val="1000"/>
              </a:spcBef>
              <a:buNone/>
            </a:pPr>
            <a:r>
              <a:rPr lang="en-US" sz="2400" dirty="0"/>
              <a:t>Collected from </a:t>
            </a:r>
            <a:r>
              <a:rPr lang="en-US" sz="2400" dirty="0" err="1"/>
              <a:t>kaggle</a:t>
            </a:r>
            <a:r>
              <a:rPr lang="en-US" sz="2400" dirty="0"/>
              <a:t> : https://www.kaggle.com/datasets/janmejaybhoi/cotton-disease-dataset/data</a:t>
            </a:r>
          </a:p>
        </p:txBody>
      </p:sp>
    </p:spTree>
    <p:extLst>
      <p:ext uri="{BB962C8B-B14F-4D97-AF65-F5344CB8AC3E}">
        <p14:creationId xmlns:p14="http://schemas.microsoft.com/office/powerpoint/2010/main" val="292154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0"/>
            <a:ext cx="9141711"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598259"/>
            <a:ext cx="8167081"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4EC84AC-014A-0C2A-1905-926EA3EB767D}"/>
              </a:ext>
            </a:extLst>
          </p:cNvPr>
          <p:cNvSpPr>
            <a:spLocks noGrp="1"/>
          </p:cNvSpPr>
          <p:nvPr>
            <p:ph type="title"/>
          </p:nvPr>
        </p:nvSpPr>
        <p:spPr>
          <a:xfrm>
            <a:off x="761238" y="891712"/>
            <a:ext cx="3982212" cy="5160789"/>
          </a:xfrm>
        </p:spPr>
        <p:txBody>
          <a:bodyPr anchor="ctr">
            <a:normAutofit/>
          </a:bodyPr>
          <a:lstStyle/>
          <a:p>
            <a:pPr algn="l"/>
            <a:r>
              <a:rPr lang="en-US" sz="4200" b="1">
                <a:solidFill>
                  <a:schemeClr val="bg1"/>
                </a:solidFill>
              </a:rPr>
              <a:t>Step 1: Dataset Loading</a:t>
            </a:r>
          </a:p>
        </p:txBody>
      </p:sp>
      <p:sp>
        <p:nvSpPr>
          <p:cNvPr id="3" name="Content Placeholder 2">
            <a:extLst>
              <a:ext uri="{FF2B5EF4-FFF2-40B4-BE49-F238E27FC236}">
                <a16:creationId xmlns:a16="http://schemas.microsoft.com/office/drawing/2014/main" id="{945B2E15-AF48-D171-FC07-8706BC7F5B5E}"/>
              </a:ext>
            </a:extLst>
          </p:cNvPr>
          <p:cNvSpPr>
            <a:spLocks noGrp="1"/>
          </p:cNvSpPr>
          <p:nvPr>
            <p:ph idx="1"/>
          </p:nvPr>
        </p:nvSpPr>
        <p:spPr>
          <a:xfrm>
            <a:off x="4809226" y="891713"/>
            <a:ext cx="3438662" cy="5160790"/>
          </a:xfrm>
        </p:spPr>
        <p:txBody>
          <a:bodyPr anchor="ctr">
            <a:normAutofit/>
          </a:bodyPr>
          <a:lstStyle/>
          <a:p>
            <a:r>
              <a:rPr lang="en-US" sz="1800" dirty="0">
                <a:solidFill>
                  <a:schemeClr val="bg1"/>
                </a:solidFill>
                <a:latin typeface="Söhne"/>
              </a:rPr>
              <a:t>C</a:t>
            </a:r>
            <a:r>
              <a:rPr lang="en-US" sz="1800" b="0" i="0" dirty="0">
                <a:solidFill>
                  <a:schemeClr val="bg1"/>
                </a:solidFill>
                <a:effectLst/>
                <a:latin typeface="Söhne"/>
              </a:rPr>
              <a:t>reation of </a:t>
            </a:r>
            <a:r>
              <a:rPr lang="en-US" sz="1800" b="0" i="0" dirty="0" err="1">
                <a:solidFill>
                  <a:schemeClr val="bg1"/>
                </a:solidFill>
                <a:effectLst/>
                <a:latin typeface="Söhne"/>
              </a:rPr>
              <a:t>DataLoaders</a:t>
            </a:r>
            <a:r>
              <a:rPr lang="en-US" sz="1800" b="0" i="0" dirty="0">
                <a:solidFill>
                  <a:schemeClr val="bg1"/>
                </a:solidFill>
                <a:effectLst/>
                <a:latin typeface="Söhne"/>
              </a:rPr>
              <a:t> is a key step in preparing data for machine learning. These </a:t>
            </a:r>
            <a:r>
              <a:rPr lang="en-US" sz="1800" b="0" i="0" dirty="0" err="1">
                <a:solidFill>
                  <a:schemeClr val="bg1"/>
                </a:solidFill>
                <a:effectLst/>
                <a:latin typeface="Söhne"/>
              </a:rPr>
              <a:t>DataLoaders</a:t>
            </a:r>
            <a:r>
              <a:rPr lang="en-US" sz="1800" b="0" i="0" dirty="0">
                <a:solidFill>
                  <a:schemeClr val="bg1"/>
                </a:solidFill>
                <a:effectLst/>
                <a:latin typeface="Söhne"/>
              </a:rPr>
              <a:t> enable efficient and batch-wise processing of data, ensuring that your model is trained and evaluated effectively. </a:t>
            </a:r>
          </a:p>
          <a:p>
            <a:r>
              <a:rPr lang="en-US" sz="1800" b="0" i="0" dirty="0">
                <a:solidFill>
                  <a:schemeClr val="bg1"/>
                </a:solidFill>
                <a:effectLst/>
                <a:latin typeface="Söhne"/>
              </a:rPr>
              <a:t>It's configured with a batch size of 2, meaning that during training, the dataset is divided into batches, each containing two samples. This allows for processing multiple data points in parallel, which can significantly speed up training, especially when using GPUs.</a:t>
            </a:r>
            <a:endParaRPr lang="en-US" sz="1800" dirty="0">
              <a:solidFill>
                <a:schemeClr val="bg1"/>
              </a:solidFill>
            </a:endParaRPr>
          </a:p>
        </p:txBody>
      </p:sp>
    </p:spTree>
    <p:extLst>
      <p:ext uri="{BB962C8B-B14F-4D97-AF65-F5344CB8AC3E}">
        <p14:creationId xmlns:p14="http://schemas.microsoft.com/office/powerpoint/2010/main" val="318805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Barley in the wild">
            <a:extLst>
              <a:ext uri="{FF2B5EF4-FFF2-40B4-BE49-F238E27FC236}">
                <a16:creationId xmlns:a16="http://schemas.microsoft.com/office/drawing/2014/main" id="{EBE99F00-3229-72E8-61E8-BF12B49FCB4C}"/>
              </a:ext>
            </a:extLst>
          </p:cNvPr>
          <p:cNvPicPr>
            <a:picLocks noChangeAspect="1"/>
          </p:cNvPicPr>
          <p:nvPr/>
        </p:nvPicPr>
        <p:blipFill rotWithShape="1">
          <a:blip r:embed="rId2"/>
          <a:srcRect r="10999" b="-2"/>
          <a:stretch/>
        </p:blipFill>
        <p:spPr>
          <a:xfrm>
            <a:off x="20" y="1"/>
            <a:ext cx="914398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778356" y="1071350"/>
            <a:ext cx="3581372" cy="1339382"/>
          </a:xfrm>
        </p:spPr>
        <p:txBody>
          <a:bodyPr>
            <a:normAutofit/>
          </a:bodyPr>
          <a:lstStyle/>
          <a:p>
            <a:r>
              <a:rPr lang="en-IN" sz="3100" b="1"/>
              <a:t>Step 2: Data Preprocessing</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499"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91989" y="2348880"/>
            <a:ext cx="3343834" cy="3308117"/>
          </a:xfrm>
        </p:spPr>
        <p:txBody>
          <a:bodyPr anchor="ctr">
            <a:normAutofit/>
          </a:bodyPr>
          <a:lstStyle/>
          <a:p>
            <a:pPr marL="0" indent="0">
              <a:lnSpc>
                <a:spcPct val="90000"/>
              </a:lnSpc>
              <a:buNone/>
            </a:pPr>
            <a:r>
              <a:rPr lang="en-IN" sz="1600" dirty="0"/>
              <a:t>Perform image resize, image flipping, image rotation, image normalization</a:t>
            </a:r>
          </a:p>
          <a:p>
            <a:pPr>
              <a:lnSpc>
                <a:spcPct val="90000"/>
              </a:lnSpc>
            </a:pPr>
            <a:r>
              <a:rPr lang="en-IN" sz="1600" dirty="0"/>
              <a:t>Image flipping: It randomly flips the image horizontally or vertically.</a:t>
            </a:r>
          </a:p>
          <a:p>
            <a:pPr>
              <a:lnSpc>
                <a:spcPct val="90000"/>
              </a:lnSpc>
            </a:pPr>
            <a:r>
              <a:rPr lang="en-IN" sz="1600" dirty="0"/>
              <a:t>Image rotation: It randomly rotates the image by up to specified degrees.</a:t>
            </a:r>
          </a:p>
          <a:p>
            <a:pPr>
              <a:lnSpc>
                <a:spcPct val="90000"/>
              </a:lnSpc>
            </a:pPr>
            <a:r>
              <a:rPr lang="en-IN" sz="1600" dirty="0"/>
              <a:t>Image resize: It randomly crops and resizes the image.</a:t>
            </a:r>
          </a:p>
          <a:p>
            <a:pPr>
              <a:lnSpc>
                <a:spcPct val="90000"/>
              </a:lnSpc>
            </a:pPr>
            <a:r>
              <a:rPr lang="en-IN" sz="1600" dirty="0"/>
              <a:t>Normalization: It normalizes the image pixel values with specified mean and standard deviation.</a:t>
            </a:r>
          </a:p>
          <a:p>
            <a:pPr marL="0" indent="0">
              <a:lnSpc>
                <a:spcPct val="90000"/>
              </a:lnSpc>
              <a:buNone/>
            </a:pPr>
            <a:endParaRPr lang="en-IN" sz="1400" dirty="0"/>
          </a:p>
        </p:txBody>
      </p:sp>
    </p:spTree>
    <p:extLst>
      <p:ext uri="{BB962C8B-B14F-4D97-AF65-F5344CB8AC3E}">
        <p14:creationId xmlns:p14="http://schemas.microsoft.com/office/powerpoint/2010/main" val="2000706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09105F83-D5DE-557B-2E52-CACCAC57C03B}"/>
              </a:ext>
            </a:extLst>
          </p:cNvPr>
          <p:cNvPicPr>
            <a:picLocks noChangeAspect="1"/>
          </p:cNvPicPr>
          <p:nvPr/>
        </p:nvPicPr>
        <p:blipFill rotWithShape="1">
          <a:blip r:embed="rId2"/>
          <a:srcRect l="43307" r="12318"/>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IN" sz="3500" b="1"/>
              <a:t>Step 3 : Model Building</a:t>
            </a:r>
          </a:p>
        </p:txBody>
      </p:sp>
      <p:sp>
        <p:nvSpPr>
          <p:cNvPr id="3" name="Content Placeholder 2"/>
          <p:cNvSpPr>
            <a:spLocks noGrp="1"/>
          </p:cNvSpPr>
          <p:nvPr>
            <p:ph idx="1"/>
          </p:nvPr>
        </p:nvSpPr>
        <p:spPr>
          <a:xfrm>
            <a:off x="4586487" y="2743200"/>
            <a:ext cx="3935505" cy="3496878"/>
          </a:xfrm>
        </p:spPr>
        <p:txBody>
          <a:bodyPr anchor="ctr">
            <a:normAutofit/>
          </a:bodyPr>
          <a:lstStyle/>
          <a:p>
            <a:pPr marL="0" indent="0">
              <a:lnSpc>
                <a:spcPct val="90000"/>
              </a:lnSpc>
              <a:buNone/>
            </a:pPr>
            <a:r>
              <a:rPr lang="en-IN" sz="1300"/>
              <a:t>The SimpleCNN model provided in the code is a four-layer model. It consists of the following layers:</a:t>
            </a:r>
          </a:p>
          <a:p>
            <a:pPr marL="0" indent="0">
              <a:lnSpc>
                <a:spcPct val="90000"/>
              </a:lnSpc>
              <a:buNone/>
            </a:pPr>
            <a:endParaRPr lang="en-IN" sz="1300"/>
          </a:p>
          <a:p>
            <a:pPr marL="0" indent="0">
              <a:lnSpc>
                <a:spcPct val="90000"/>
              </a:lnSpc>
              <a:buNone/>
            </a:pPr>
            <a:r>
              <a:rPr lang="en-IN" sz="1300"/>
              <a:t>1. Convolutional Layer: This is the first layer responsible for extracting features from input images.</a:t>
            </a:r>
          </a:p>
          <a:p>
            <a:pPr marL="0" indent="0">
              <a:lnSpc>
                <a:spcPct val="90000"/>
              </a:lnSpc>
              <a:buNone/>
            </a:pPr>
            <a:endParaRPr lang="en-IN" sz="1300"/>
          </a:p>
          <a:p>
            <a:pPr marL="0" indent="0">
              <a:lnSpc>
                <a:spcPct val="90000"/>
              </a:lnSpc>
              <a:buNone/>
            </a:pPr>
            <a:r>
              <a:rPr lang="en-IN" sz="1300"/>
              <a:t>2. Max-Pooling Layer: The max-pooling layer follows the convolutional layer and reduces the spatial dimensions of the feature maps.</a:t>
            </a:r>
          </a:p>
          <a:p>
            <a:pPr marL="0" indent="0">
              <a:lnSpc>
                <a:spcPct val="90000"/>
              </a:lnSpc>
              <a:buNone/>
            </a:pPr>
            <a:endParaRPr lang="en-IN" sz="1300"/>
          </a:p>
          <a:p>
            <a:pPr marL="0" indent="0">
              <a:lnSpc>
                <a:spcPct val="90000"/>
              </a:lnSpc>
              <a:buNone/>
            </a:pPr>
            <a:r>
              <a:rPr lang="en-IN" sz="1300"/>
              <a:t>3. First Fully Connected Layer : This is a fully connected layer that reshapes the flattened feature maps from previous layers and connects them to 64 neurons.</a:t>
            </a:r>
          </a:p>
          <a:p>
            <a:pPr marL="0" indent="0">
              <a:lnSpc>
                <a:spcPct val="90000"/>
              </a:lnSpc>
              <a:buNone/>
            </a:pPr>
            <a:endParaRPr lang="en-IN" sz="1300"/>
          </a:p>
          <a:p>
            <a:pPr marL="0" indent="0">
              <a:lnSpc>
                <a:spcPct val="90000"/>
              </a:lnSpc>
              <a:buNone/>
            </a:pPr>
            <a:r>
              <a:rPr lang="en-IN" sz="1300"/>
              <a:t>4. Second Fully Connected Layer : The final layer is another fully connected layer, which serves as the output layer for classification. </a:t>
            </a:r>
          </a:p>
          <a:p>
            <a:pPr>
              <a:lnSpc>
                <a:spcPct val="90000"/>
              </a:lnSpc>
            </a:pPr>
            <a:endParaRPr lang="en-IN" sz="1300"/>
          </a:p>
        </p:txBody>
      </p:sp>
    </p:spTree>
    <p:extLst>
      <p:ext uri="{BB962C8B-B14F-4D97-AF65-F5344CB8AC3E}">
        <p14:creationId xmlns:p14="http://schemas.microsoft.com/office/powerpoint/2010/main" val="208785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t>Simple CNN Model</a:t>
            </a:r>
            <a:endParaRPr lang="en-IN" b="1" dirty="0"/>
          </a:p>
        </p:txBody>
      </p:sp>
      <p:pic>
        <p:nvPicPr>
          <p:cNvPr id="5" name="Content Placeholder 4">
            <a:extLst>
              <a:ext uri="{FF2B5EF4-FFF2-40B4-BE49-F238E27FC236}">
                <a16:creationId xmlns:a16="http://schemas.microsoft.com/office/drawing/2014/main" id="{0AE7DE2A-7D32-2C3C-E698-FF9BC9EE78F8}"/>
              </a:ext>
            </a:extLst>
          </p:cNvPr>
          <p:cNvPicPr>
            <a:picLocks noGrp="1" noChangeAspect="1"/>
          </p:cNvPicPr>
          <p:nvPr>
            <p:ph idx="1"/>
          </p:nvPr>
        </p:nvPicPr>
        <p:blipFill>
          <a:blip r:embed="rId2"/>
          <a:stretch>
            <a:fillRect/>
          </a:stretch>
        </p:blipFill>
        <p:spPr>
          <a:xfrm>
            <a:off x="827584" y="1268760"/>
            <a:ext cx="7859216" cy="4857403"/>
          </a:xfrm>
        </p:spPr>
      </p:pic>
    </p:spTree>
    <p:extLst>
      <p:ext uri="{BB962C8B-B14F-4D97-AF65-F5344CB8AC3E}">
        <p14:creationId xmlns:p14="http://schemas.microsoft.com/office/powerpoint/2010/main" val="2847562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0" y="601744"/>
            <a:ext cx="5086350" cy="1338696"/>
          </a:xfrm>
        </p:spPr>
        <p:txBody>
          <a:bodyPr>
            <a:normAutofit/>
          </a:bodyPr>
          <a:lstStyle/>
          <a:p>
            <a:r>
              <a:rPr lang="en-IN" b="1"/>
              <a:t>First Layer </a:t>
            </a:r>
            <a:endParaRPr lang="en-IN" b="1" dirty="0"/>
          </a:p>
        </p:txBody>
      </p:sp>
      <p:pic>
        <p:nvPicPr>
          <p:cNvPr id="35" name="Picture 34" descr="3D rendering of the world map in white stone">
            <a:extLst>
              <a:ext uri="{FF2B5EF4-FFF2-40B4-BE49-F238E27FC236}">
                <a16:creationId xmlns:a16="http://schemas.microsoft.com/office/drawing/2014/main" id="{15A98500-9BF7-E6FD-5CEB-50DCCAFC6E81}"/>
              </a:ext>
            </a:extLst>
          </p:cNvPr>
          <p:cNvPicPr>
            <a:picLocks noChangeAspect="1"/>
          </p:cNvPicPr>
          <p:nvPr/>
        </p:nvPicPr>
        <p:blipFill rotWithShape="1">
          <a:blip r:embed="rId2"/>
          <a:srcRect l="30559" r="48909"/>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0" y="2201958"/>
            <a:ext cx="5086350" cy="3900730"/>
          </a:xfrm>
        </p:spPr>
        <p:txBody>
          <a:bodyPr anchor="t">
            <a:normAutofit/>
          </a:bodyPr>
          <a:lstStyle/>
          <a:p>
            <a:r>
              <a:rPr lang="en-IN" sz="1700"/>
              <a:t>Convolutional Layer: The first layer performs convolution on input images. It has 16 filters. Each filter is responsible for detecting specific patterns or features in the image, such as edges, corners, or textures. </a:t>
            </a:r>
          </a:p>
          <a:p>
            <a:r>
              <a:rPr lang="en-IN" sz="1700"/>
              <a:t>Additionally, this convolutional layer is followed by a Rectified Linear Unit (ReLU) activation function, which introduces non-linearity to the network by replacing negative values with zero. </a:t>
            </a:r>
          </a:p>
          <a:p>
            <a:r>
              <a:rPr lang="en-IN" sz="1700"/>
              <a:t>This combination of convolution and activation helps the network learn and extract meaningful features from the input images.</a:t>
            </a:r>
          </a:p>
          <a:p>
            <a:endParaRPr lang="en-IN" sz="1700"/>
          </a:p>
        </p:txBody>
      </p:sp>
    </p:spTree>
    <p:extLst>
      <p:ext uri="{BB962C8B-B14F-4D97-AF65-F5344CB8AC3E}">
        <p14:creationId xmlns:p14="http://schemas.microsoft.com/office/powerpoint/2010/main" val="193182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908</Words>
  <Application>Microsoft Office PowerPoint</Application>
  <PresentationFormat>On-screen Show (4:3)</PresentationFormat>
  <Paragraphs>69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Söhne</vt:lpstr>
      <vt:lpstr>Times New Roman</vt:lpstr>
      <vt:lpstr>Office Theme</vt:lpstr>
      <vt:lpstr>Plant Disease Classification</vt:lpstr>
      <vt:lpstr>Objective</vt:lpstr>
      <vt:lpstr> Methodology - Pipeline </vt:lpstr>
      <vt:lpstr>Step 1: Data collection</vt:lpstr>
      <vt:lpstr>Step 1: Dataset Loading</vt:lpstr>
      <vt:lpstr>Step 2: Data Preprocessing</vt:lpstr>
      <vt:lpstr>Step 3 : Model Building</vt:lpstr>
      <vt:lpstr>Simple CNN Model</vt:lpstr>
      <vt:lpstr>First Layer </vt:lpstr>
      <vt:lpstr>Why are we using activation function in neural network?</vt:lpstr>
      <vt:lpstr>Second Layer</vt:lpstr>
      <vt:lpstr>Third layer</vt:lpstr>
      <vt:lpstr>Fourth layer</vt:lpstr>
      <vt:lpstr>Step 4: Model Training</vt:lpstr>
      <vt:lpstr>Step 4: Model Training</vt:lpstr>
      <vt:lpstr>Step 5: Model Evaluation</vt:lpstr>
      <vt:lpstr>Step 5: Model Evaluation</vt:lpstr>
      <vt:lpstr>Thank You </vt:lpstr>
      <vt:lpstr>Any queries?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Classification</dc:title>
  <dc:creator>HP</dc:creator>
  <cp:lastModifiedBy>Anusuya Baby Hari Krishnan</cp:lastModifiedBy>
  <cp:revision>21</cp:revision>
  <dcterms:created xsi:type="dcterms:W3CDTF">2023-10-09T14:00:04Z</dcterms:created>
  <dcterms:modified xsi:type="dcterms:W3CDTF">2023-10-18T06:58:23Z</dcterms:modified>
</cp:coreProperties>
</file>